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7"/>
  </p:notesMasterIdLst>
  <p:sldIdLst>
    <p:sldId id="861" r:id="rId2"/>
    <p:sldId id="1337" r:id="rId3"/>
    <p:sldId id="1343" r:id="rId4"/>
    <p:sldId id="1344" r:id="rId5"/>
    <p:sldId id="1345" r:id="rId6"/>
  </p:sldIdLst>
  <p:sldSz cx="9144000" cy="5715000" type="screen16x10"/>
  <p:notesSz cx="6724650" cy="9866313"/>
  <p:embeddedFontLst>
    <p:embeddedFont>
      <p:font typeface="Comic Sans MS" panose="030F0902030302020204" pitchFamily="66" charset="0"/>
      <p:regular r:id="rId8"/>
    </p:embeddedFont>
  </p:embeddedFontLst>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21" autoAdjust="0"/>
    <p:restoredTop sz="88297" autoAdjust="0"/>
  </p:normalViewPr>
  <p:slideViewPr>
    <p:cSldViewPr>
      <p:cViewPr varScale="1">
        <p:scale>
          <a:sx n="192" d="100"/>
          <a:sy n="192" d="100"/>
        </p:scale>
        <p:origin x="696"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1/5/24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881397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6739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818195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80715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10:38-42</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650073"/>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3000" b="1" baseline="30000" dirty="0">
                <a:solidFill>
                  <a:srgbClr val="FFFFFF"/>
                </a:solidFill>
                <a:effectLst/>
                <a:latin typeface="Times New Roman" panose="02020603050405020304" pitchFamily="18" charset="0"/>
                <a:ea typeface="Times New Roman" panose="02020603050405020304" pitchFamily="18" charset="0"/>
              </a:rPr>
              <a:t>38 </a:t>
            </a:r>
            <a:r>
              <a:rPr lang="en-AU" sz="3000" dirty="0">
                <a:solidFill>
                  <a:srgbClr val="FFFFFF"/>
                </a:solidFill>
                <a:effectLst/>
                <a:latin typeface="Times New Roman" panose="02020603050405020304" pitchFamily="18" charset="0"/>
                <a:ea typeface="Times New Roman" panose="02020603050405020304" pitchFamily="18" charset="0"/>
              </a:rPr>
              <a:t>Now as they went on their way, Jesus entered a village.  And a woman named Martha welcomed him into her house.  </a:t>
            </a:r>
            <a:r>
              <a:rPr lang="en-AU" sz="3000" b="1" baseline="30000" dirty="0">
                <a:solidFill>
                  <a:srgbClr val="FFFFFF"/>
                </a:solidFill>
                <a:effectLst/>
                <a:latin typeface="Times New Roman" panose="02020603050405020304" pitchFamily="18" charset="0"/>
                <a:ea typeface="Times New Roman" panose="02020603050405020304" pitchFamily="18" charset="0"/>
              </a:rPr>
              <a:t>39 </a:t>
            </a:r>
            <a:r>
              <a:rPr lang="en-AU" sz="3000" dirty="0">
                <a:solidFill>
                  <a:srgbClr val="FFFFFF"/>
                </a:solidFill>
                <a:effectLst/>
                <a:latin typeface="Times New Roman" panose="02020603050405020304" pitchFamily="18" charset="0"/>
                <a:ea typeface="Times New Roman" panose="02020603050405020304" pitchFamily="18" charset="0"/>
              </a:rPr>
              <a:t>And she had a sister called Mary, who sat at the Lord’s feet and listened to his teaching.  </a:t>
            </a:r>
            <a:r>
              <a:rPr lang="en-AU" sz="3000" b="1" baseline="30000" dirty="0">
                <a:solidFill>
                  <a:srgbClr val="FFFFFF"/>
                </a:solidFill>
                <a:effectLst/>
                <a:latin typeface="Times New Roman" panose="02020603050405020304" pitchFamily="18" charset="0"/>
                <a:ea typeface="Times New Roman" panose="02020603050405020304" pitchFamily="18" charset="0"/>
              </a:rPr>
              <a:t>40 </a:t>
            </a:r>
            <a:r>
              <a:rPr lang="en-AU" sz="3000" dirty="0">
                <a:solidFill>
                  <a:srgbClr val="FFFFFF"/>
                </a:solidFill>
                <a:effectLst/>
                <a:latin typeface="Times New Roman" panose="02020603050405020304" pitchFamily="18" charset="0"/>
                <a:ea typeface="Times New Roman" panose="02020603050405020304" pitchFamily="18" charset="0"/>
              </a:rPr>
              <a:t>But Martha was distracted with much serving.  And she went up to him and said, “Lord, do you not care that my sister has left me to serve alone?  Tell her then to help me.”  </a:t>
            </a:r>
            <a:r>
              <a:rPr lang="en-AU" sz="3000" b="1" baseline="30000" dirty="0">
                <a:solidFill>
                  <a:srgbClr val="FFFFFF"/>
                </a:solidFill>
                <a:effectLst/>
                <a:latin typeface="Times New Roman" panose="02020603050405020304" pitchFamily="18" charset="0"/>
                <a:ea typeface="Times New Roman" panose="02020603050405020304" pitchFamily="18" charset="0"/>
              </a:rPr>
              <a:t>41 </a:t>
            </a:r>
            <a:r>
              <a:rPr lang="en-AU" sz="3000" dirty="0">
                <a:solidFill>
                  <a:srgbClr val="FFFFFF"/>
                </a:solidFill>
                <a:effectLst/>
                <a:latin typeface="Times New Roman" panose="02020603050405020304" pitchFamily="18" charset="0"/>
                <a:ea typeface="Times New Roman" panose="02020603050405020304" pitchFamily="18" charset="0"/>
              </a:rPr>
              <a:t>But the Lord answered her, “Martha, Martha, you are anxious and troubled about many things, </a:t>
            </a:r>
            <a:r>
              <a:rPr lang="en-AU" sz="3000" b="1" baseline="30000" dirty="0">
                <a:solidFill>
                  <a:srgbClr val="FFFFFF"/>
                </a:solidFill>
                <a:effectLst/>
                <a:latin typeface="Times New Roman" panose="02020603050405020304" pitchFamily="18" charset="0"/>
                <a:ea typeface="Times New Roman" panose="02020603050405020304" pitchFamily="18" charset="0"/>
              </a:rPr>
              <a:t>42 </a:t>
            </a:r>
            <a:r>
              <a:rPr lang="en-AU" sz="3000" dirty="0">
                <a:solidFill>
                  <a:srgbClr val="FFFFFF"/>
                </a:solidFill>
                <a:effectLst/>
                <a:latin typeface="Times New Roman" panose="02020603050405020304" pitchFamily="18" charset="0"/>
                <a:ea typeface="Times New Roman" panose="02020603050405020304" pitchFamily="18" charset="0"/>
              </a:rPr>
              <a:t>but one thing is necessary.  Mary has chosen the good portion, which will not be taken away from her.”</a:t>
            </a:r>
            <a:r>
              <a:rPr lang="en-AU" sz="3000" dirty="0">
                <a:effectLst/>
              </a:rPr>
              <a:t> </a:t>
            </a:r>
            <a:endParaRPr lang="en-AU" sz="30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476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1002986" y="13015"/>
            <a:ext cx="7025398" cy="769441"/>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A Time for Everything –</a:t>
            </a:r>
            <a:br>
              <a:rPr lang="en-AU" sz="2200" b="1" dirty="0">
                <a:solidFill>
                  <a:srgbClr val="FFFF00"/>
                </a:solidFill>
                <a:latin typeface="Times New Roman" panose="02020603050405020304" pitchFamily="18" charset="0"/>
                <a:cs typeface="Times New Roman" panose="02020603050405020304" pitchFamily="18" charset="0"/>
              </a:rPr>
            </a:br>
            <a:r>
              <a:rPr lang="en-AU" sz="2200" b="1" dirty="0">
                <a:solidFill>
                  <a:srgbClr val="FFFF00"/>
                </a:solidFill>
                <a:latin typeface="Times New Roman" panose="02020603050405020304" pitchFamily="18" charset="0"/>
                <a:cs typeface="Times New Roman" panose="02020603050405020304" pitchFamily="18" charset="0"/>
              </a:rPr>
              <a:t>To serve &amp; To draw near to God &amp; Learn from His Word</a:t>
            </a:r>
          </a:p>
        </p:txBody>
      </p:sp>
      <p:sp>
        <p:nvSpPr>
          <p:cNvPr id="12" name="TextBox 11">
            <a:extLst>
              <a:ext uri="{FF2B5EF4-FFF2-40B4-BE49-F238E27FC236}">
                <a16:creationId xmlns:a16="http://schemas.microsoft.com/office/drawing/2014/main" id="{9BE99BC9-8C58-D458-2E7F-A5E7E9C0FAF1}"/>
              </a:ext>
            </a:extLst>
          </p:cNvPr>
          <p:cNvSpPr txBox="1"/>
          <p:nvPr/>
        </p:nvSpPr>
        <p:spPr>
          <a:xfrm>
            <a:off x="323528" y="1665775"/>
            <a:ext cx="8496944" cy="369332"/>
          </a:xfrm>
          <a:prstGeom prst="rect">
            <a:avLst/>
          </a:prstGeom>
          <a:noFill/>
          <a:ln w="15875">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God’s perspective is always true.  If I see things different to what God says, </a:t>
            </a:r>
            <a:r>
              <a:rPr lang="en-AU" b="1" dirty="0">
                <a:solidFill>
                  <a:schemeClr val="bg1"/>
                </a:solidFill>
                <a:latin typeface="Times New Roman" panose="02020603050405020304" pitchFamily="18" charset="0"/>
                <a:cs typeface="Times New Roman" panose="02020603050405020304" pitchFamily="18" charset="0"/>
              </a:rPr>
              <a:t>I am wrong</a:t>
            </a:r>
            <a:r>
              <a:rPr lang="en-AU" dirty="0">
                <a:solidFill>
                  <a:schemeClr val="bg1"/>
                </a:solidFill>
                <a:latin typeface="Times New Roman" panose="02020603050405020304" pitchFamily="18" charset="0"/>
                <a:cs typeface="Times New Roman" panose="02020603050405020304" pitchFamily="18" charset="0"/>
              </a:rPr>
              <a:t>...</a:t>
            </a:r>
          </a:p>
        </p:txBody>
      </p:sp>
      <p:sp>
        <p:nvSpPr>
          <p:cNvPr id="11" name="TextBox 10">
            <a:extLst>
              <a:ext uri="{FF2B5EF4-FFF2-40B4-BE49-F238E27FC236}">
                <a16:creationId xmlns:a16="http://schemas.microsoft.com/office/drawing/2014/main" id="{D8EF8AE5-F70A-4984-D73E-F23824BB697D}"/>
              </a:ext>
            </a:extLst>
          </p:cNvPr>
          <p:cNvSpPr txBox="1"/>
          <p:nvPr/>
        </p:nvSpPr>
        <p:spPr>
          <a:xfrm>
            <a:off x="0" y="707009"/>
            <a:ext cx="8752350" cy="615553"/>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Martha had an incorrect perspective (messed her up)</a:t>
            </a:r>
          </a:p>
          <a:p>
            <a:pPr marL="180975" indent="-180975">
              <a:buFont typeface="Arial" panose="020B0604020202020204" pitchFamily="34" charset="0"/>
              <a:buChar char="•"/>
            </a:pPr>
            <a:r>
              <a:rPr lang="en-AU" sz="1600" dirty="0">
                <a:solidFill>
                  <a:schemeClr val="bg1"/>
                </a:solidFill>
                <a:latin typeface="Times New Roman" panose="02020603050405020304" pitchFamily="18" charset="0"/>
                <a:cs typeface="Times New Roman" panose="02020603050405020304" pitchFamily="18" charset="0"/>
              </a:rPr>
              <a:t>She perceived a need;  Worked hard to fulfil that need  (But was that the most pressing need?)</a:t>
            </a:r>
          </a:p>
        </p:txBody>
      </p:sp>
      <p:sp>
        <p:nvSpPr>
          <p:cNvPr id="16" name="TextBox 15">
            <a:extLst>
              <a:ext uri="{FF2B5EF4-FFF2-40B4-BE49-F238E27FC236}">
                <a16:creationId xmlns:a16="http://schemas.microsoft.com/office/drawing/2014/main" id="{88AC2D0B-6204-17B7-1D40-8805E7903EB1}"/>
              </a:ext>
            </a:extLst>
          </p:cNvPr>
          <p:cNvSpPr txBox="1"/>
          <p:nvPr/>
        </p:nvSpPr>
        <p:spPr>
          <a:xfrm>
            <a:off x="6576" y="1283959"/>
            <a:ext cx="913084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From Jesus’ perspective, Martha was distracted from the one thing that was truly important</a:t>
            </a:r>
          </a:p>
        </p:txBody>
      </p:sp>
      <p:sp>
        <p:nvSpPr>
          <p:cNvPr id="18" name="TextBox 17">
            <a:extLst>
              <a:ext uri="{FF2B5EF4-FFF2-40B4-BE49-F238E27FC236}">
                <a16:creationId xmlns:a16="http://schemas.microsoft.com/office/drawing/2014/main" id="{BD9C827B-743F-6F39-130E-720E944CB49F}"/>
              </a:ext>
            </a:extLst>
          </p:cNvPr>
          <p:cNvSpPr txBox="1"/>
          <p:nvPr/>
        </p:nvSpPr>
        <p:spPr>
          <a:xfrm>
            <a:off x="6626" y="2065357"/>
            <a:ext cx="8752350" cy="369332"/>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Martha had the Son of God, teaching in her home, but was distracted to other things.</a:t>
            </a:r>
            <a:endParaRPr lang="en-AU" sz="1600"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D22921D-DA78-45BD-CCE9-649814368AEB}"/>
              </a:ext>
            </a:extLst>
          </p:cNvPr>
          <p:cNvSpPr txBox="1"/>
          <p:nvPr/>
        </p:nvSpPr>
        <p:spPr>
          <a:xfrm>
            <a:off x="-50" y="2364011"/>
            <a:ext cx="913084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This story isn’t about serving / working  vs. resting.</a:t>
            </a:r>
          </a:p>
        </p:txBody>
      </p:sp>
      <p:sp>
        <p:nvSpPr>
          <p:cNvPr id="3" name="TextBox 2">
            <a:extLst>
              <a:ext uri="{FF2B5EF4-FFF2-40B4-BE49-F238E27FC236}">
                <a16:creationId xmlns:a16="http://schemas.microsoft.com/office/drawing/2014/main" id="{D2579C56-4D66-4533-1243-CD7D42481258}"/>
              </a:ext>
            </a:extLst>
          </p:cNvPr>
          <p:cNvSpPr txBox="1"/>
          <p:nvPr/>
        </p:nvSpPr>
        <p:spPr>
          <a:xfrm>
            <a:off x="959192" y="3013176"/>
            <a:ext cx="4265610" cy="861774"/>
          </a:xfrm>
          <a:prstGeom prst="rect">
            <a:avLst/>
          </a:prstGeom>
          <a:noFill/>
          <a:ln>
            <a:noFill/>
          </a:ln>
        </p:spPr>
        <p:txBody>
          <a:bodyPr wrap="square" rtlCol="0">
            <a:spAutoFit/>
          </a:bodyPr>
          <a:lstStyle/>
          <a:p>
            <a:pPr marL="180975" indent="-180975">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Distracted</a:t>
            </a:r>
            <a:r>
              <a:rPr lang="en-AU" dirty="0">
                <a:solidFill>
                  <a:schemeClr val="bg1"/>
                </a:solidFill>
                <a:latin typeface="Times New Roman" panose="02020603050405020304" pitchFamily="18" charset="0"/>
                <a:cs typeface="Times New Roman" panose="02020603050405020304" pitchFamily="18" charset="0"/>
              </a:rPr>
              <a:t> from what was truly important;</a:t>
            </a:r>
          </a:p>
          <a:p>
            <a:pPr marL="180975" indent="-180975">
              <a:buFont typeface="Arial" panose="020B0604020202020204" pitchFamily="34" charset="0"/>
              <a:buChar char="•"/>
            </a:pPr>
            <a:r>
              <a:rPr lang="en-AU" sz="1600" u="sng" dirty="0">
                <a:solidFill>
                  <a:schemeClr val="bg1"/>
                </a:solidFill>
                <a:latin typeface="Times New Roman" panose="02020603050405020304" pitchFamily="18" charset="0"/>
                <a:cs typeface="Times New Roman" panose="02020603050405020304" pitchFamily="18" charset="0"/>
              </a:rPr>
              <a:t>Anxious</a:t>
            </a:r>
            <a:r>
              <a:rPr lang="en-AU" sz="1600" dirty="0">
                <a:solidFill>
                  <a:schemeClr val="bg1"/>
                </a:solidFill>
                <a:latin typeface="Times New Roman" panose="02020603050405020304" pitchFamily="18" charset="0"/>
                <a:cs typeface="Times New Roman" panose="02020603050405020304" pitchFamily="18" charset="0"/>
              </a:rPr>
              <a:t> about a whole bunch of stuff;</a:t>
            </a:r>
          </a:p>
          <a:p>
            <a:pPr marL="180975" indent="-180975">
              <a:buFont typeface="Arial" panose="020B0604020202020204" pitchFamily="34" charset="0"/>
              <a:buChar char="•"/>
            </a:pPr>
            <a:r>
              <a:rPr lang="en-AU" sz="1600" u="sng" dirty="0">
                <a:solidFill>
                  <a:schemeClr val="bg1"/>
                </a:solidFill>
                <a:latin typeface="Times New Roman" panose="02020603050405020304" pitchFamily="18" charset="0"/>
                <a:cs typeface="Times New Roman" panose="02020603050405020304" pitchFamily="18" charset="0"/>
              </a:rPr>
              <a:t>Troubled</a:t>
            </a:r>
            <a:r>
              <a:rPr lang="en-AU" sz="1600" dirty="0">
                <a:solidFill>
                  <a:schemeClr val="bg1"/>
                </a:solidFill>
                <a:latin typeface="Times New Roman" panose="02020603050405020304" pitchFamily="18" charset="0"/>
                <a:cs typeface="Times New Roman" panose="02020603050405020304" pitchFamily="18" charset="0"/>
              </a:rPr>
              <a:t> by many things</a:t>
            </a:r>
          </a:p>
        </p:txBody>
      </p:sp>
      <p:sp>
        <p:nvSpPr>
          <p:cNvPr id="4" name="TextBox 3">
            <a:extLst>
              <a:ext uri="{FF2B5EF4-FFF2-40B4-BE49-F238E27FC236}">
                <a16:creationId xmlns:a16="http://schemas.microsoft.com/office/drawing/2014/main" id="{9A23D875-DFB6-B1D1-30D4-0A815B0B6CD3}"/>
              </a:ext>
            </a:extLst>
          </p:cNvPr>
          <p:cNvSpPr txBox="1"/>
          <p:nvPr/>
        </p:nvSpPr>
        <p:spPr>
          <a:xfrm>
            <a:off x="20843" y="2991103"/>
            <a:ext cx="1145299"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Martha:</a:t>
            </a:r>
            <a:endParaRPr lang="en-AU" sz="1600"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1D8CA3C-88AD-AE74-2AFE-80C64A71B4C9}"/>
              </a:ext>
            </a:extLst>
          </p:cNvPr>
          <p:cNvSpPr txBox="1"/>
          <p:nvPr/>
        </p:nvSpPr>
        <p:spPr>
          <a:xfrm>
            <a:off x="5997507" y="3062247"/>
            <a:ext cx="3311138"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Comic Sans MS" panose="030F0902030302020204" pitchFamily="66" charset="0"/>
                <a:cs typeface="Times New Roman" panose="02020603050405020304" pitchFamily="18" charset="0"/>
              </a:rPr>
              <a:t>sat at the Lord’s feet and </a:t>
            </a:r>
            <a:r>
              <a:rPr lang="en-AU" u="sng" dirty="0">
                <a:solidFill>
                  <a:schemeClr val="bg1"/>
                </a:solidFill>
                <a:latin typeface="Comic Sans MS" panose="030F0902030302020204" pitchFamily="66" charset="0"/>
                <a:cs typeface="Times New Roman" panose="02020603050405020304" pitchFamily="18" charset="0"/>
              </a:rPr>
              <a:t>listened to His teaching</a:t>
            </a:r>
            <a:endParaRPr lang="en-AU" sz="1600" u="sng" dirty="0">
              <a:solidFill>
                <a:schemeClr val="bg1"/>
              </a:solidFill>
              <a:latin typeface="Comic Sans MS" panose="030F0902030302020204" pitchFamily="66" charset="0"/>
              <a:cs typeface="Times New Roman" panose="02020603050405020304" pitchFamily="18" charset="0"/>
            </a:endParaRPr>
          </a:p>
        </p:txBody>
      </p:sp>
      <p:sp>
        <p:nvSpPr>
          <p:cNvPr id="7" name="TextBox 6">
            <a:extLst>
              <a:ext uri="{FF2B5EF4-FFF2-40B4-BE49-F238E27FC236}">
                <a16:creationId xmlns:a16="http://schemas.microsoft.com/office/drawing/2014/main" id="{DC12815A-06B5-A351-99B3-FBAAE434269C}"/>
              </a:ext>
            </a:extLst>
          </p:cNvPr>
          <p:cNvSpPr txBox="1"/>
          <p:nvPr/>
        </p:nvSpPr>
        <p:spPr>
          <a:xfrm>
            <a:off x="5348205" y="3036311"/>
            <a:ext cx="1145299"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Mary:</a:t>
            </a:r>
            <a:endParaRPr lang="en-AU" sz="1600" dirty="0">
              <a:solidFill>
                <a:schemeClr val="bg1"/>
              </a:solidFill>
              <a:latin typeface="Times New Roman" panose="02020603050405020304" pitchFamily="18" charset="0"/>
              <a:cs typeface="Times New Roman" panose="02020603050405020304" pitchFamily="18" charset="0"/>
            </a:endParaRPr>
          </a:p>
        </p:txBody>
      </p:sp>
      <p:cxnSp>
        <p:nvCxnSpPr>
          <p:cNvPr id="9" name="Straight Connector 8">
            <a:extLst>
              <a:ext uri="{FF2B5EF4-FFF2-40B4-BE49-F238E27FC236}">
                <a16:creationId xmlns:a16="http://schemas.microsoft.com/office/drawing/2014/main" id="{EF69E510-BC6F-6357-A8D9-9FF713F59DAD}"/>
              </a:ext>
            </a:extLst>
          </p:cNvPr>
          <p:cNvCxnSpPr>
            <a:cxnSpLocks/>
          </p:cNvCxnSpPr>
          <p:nvPr/>
        </p:nvCxnSpPr>
        <p:spPr>
          <a:xfrm>
            <a:off x="5224802" y="3145532"/>
            <a:ext cx="0" cy="655539"/>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EA3B67B9-7A38-3056-9D72-E7AF3648118E}"/>
              </a:ext>
            </a:extLst>
          </p:cNvPr>
          <p:cNvSpPr txBox="1"/>
          <p:nvPr/>
        </p:nvSpPr>
        <p:spPr>
          <a:xfrm>
            <a:off x="4860033" y="2408891"/>
            <a:ext cx="4176464" cy="646331"/>
          </a:xfrm>
          <a:prstGeom prst="rect">
            <a:avLst/>
          </a:prstGeom>
          <a:noFill/>
          <a:ln w="15875">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Jesus modelled servanthood, and taught the virtue &amp; blessing of  being a servant of all</a:t>
            </a:r>
          </a:p>
        </p:txBody>
      </p:sp>
    </p:spTree>
    <p:extLst>
      <p:ext uri="{BB962C8B-B14F-4D97-AF65-F5344CB8AC3E}">
        <p14:creationId xmlns:p14="http://schemas.microsoft.com/office/powerpoint/2010/main" val="135754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animBg="1"/>
      <p:bldP spid="11" grpId="0" build="p"/>
      <p:bldP spid="16" grpId="0"/>
      <p:bldP spid="18" grpId="0" build="p"/>
      <p:bldP spid="2" grpId="0"/>
      <p:bldP spid="3" grpId="0"/>
      <p:bldP spid="4" grpId="0" build="p"/>
      <p:bldP spid="6" grpId="0" build="p"/>
      <p:bldP spid="7" grpId="0" build="p"/>
      <p:bldP spid="13" grpId="0" uiExpan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CDA914C1-3B66-67B5-27D5-8F61DBF8528D}"/>
              </a:ext>
            </a:extLst>
          </p:cNvPr>
          <p:cNvSpPr txBox="1">
            <a:spLocks noChangeArrowheads="1"/>
          </p:cNvSpPr>
          <p:nvPr/>
        </p:nvSpPr>
        <p:spPr bwMode="auto">
          <a:xfrm>
            <a:off x="269776" y="0"/>
            <a:ext cx="8604448" cy="5878532"/>
          </a:xfrm>
          <a:prstGeom prst="rect">
            <a:avLst/>
          </a:prstGeom>
          <a:solidFill>
            <a:schemeClr val="bg1"/>
          </a:solidFill>
          <a:ln w="9525">
            <a:noFill/>
            <a:miter lim="800000"/>
            <a:headEnd/>
            <a:tailEnd/>
          </a:ln>
        </p:spPr>
        <p:txBody>
          <a:bodyPr wrap="square">
            <a:prstTxWarp prst="textNoShape">
              <a:avLst/>
            </a:prstTxWarp>
            <a:spAutoFit/>
          </a:bodyPr>
          <a:lstStyle/>
          <a:p>
            <a:r>
              <a:rPr lang="en-AU" sz="1800" dirty="0">
                <a:effectLst/>
                <a:latin typeface="Times New Roman" panose="02020603050405020304" pitchFamily="18" charset="0"/>
                <a:ea typeface="Times New Roman" panose="02020603050405020304" pitchFamily="18" charset="0"/>
              </a:rPr>
              <a:t>Ecclesiastes 3:1–8 (ESV) </a:t>
            </a:r>
          </a:p>
          <a:p>
            <a:endParaRPr lang="en-AU" sz="1800" b="1" dirty="0">
              <a:effectLst/>
              <a:latin typeface="Comic Sans MS" panose="030F0902030302020204" pitchFamily="66" charset="0"/>
              <a:ea typeface="Times New Roman" panose="02020603050405020304" pitchFamily="18" charset="0"/>
            </a:endParaRPr>
          </a:p>
          <a:p>
            <a:r>
              <a:rPr lang="en-AU" sz="1800" b="1" dirty="0">
                <a:effectLst/>
                <a:latin typeface="Comic Sans MS" panose="030F0902030302020204" pitchFamily="66" charset="0"/>
                <a:ea typeface="Times New Roman" panose="02020603050405020304" pitchFamily="18" charset="0"/>
              </a:rPr>
              <a:t>3 </a:t>
            </a:r>
            <a:r>
              <a:rPr lang="en-AU" sz="1800" dirty="0">
                <a:effectLst/>
                <a:latin typeface="Comic Sans MS" panose="030F0902030302020204" pitchFamily="66" charset="0"/>
                <a:ea typeface="Times New Roman" panose="02020603050405020304" pitchFamily="18" charset="0"/>
              </a:rPr>
              <a:t>For everything there is a season, and a time for every matter under heaven: </a:t>
            </a:r>
            <a:endParaRPr lang="en-AU" sz="1800" dirty="0">
              <a:effectLst/>
              <a:latin typeface="Times New Roman" panose="02020603050405020304" pitchFamily="18" charset="0"/>
              <a:ea typeface="Times New Roman" panose="02020603050405020304" pitchFamily="18" charset="0"/>
            </a:endParaRPr>
          </a:p>
          <a:p>
            <a:pPr marL="403225" indent="-133350">
              <a:spcBef>
                <a:spcPts val="1200"/>
              </a:spcBef>
              <a:spcAft>
                <a:spcPts val="1000"/>
              </a:spcAft>
              <a:tabLst>
                <a:tab pos="127000" algn="r"/>
                <a:tab pos="396875" algn="l"/>
              </a:tabLst>
            </a:pPr>
            <a:r>
              <a:rPr lang="en-AU" b="1" baseline="30000" dirty="0">
                <a:effectLst/>
                <a:latin typeface="Comic Sans MS" panose="030F0902030302020204" pitchFamily="66" charset="0"/>
                <a:ea typeface="Times New Roman" panose="02020603050405020304" pitchFamily="18" charset="0"/>
              </a:rPr>
              <a:t>2 </a:t>
            </a:r>
            <a:r>
              <a:rPr lang="en-AU" dirty="0">
                <a:effectLst/>
                <a:latin typeface="Comic Sans MS" panose="030F0902030302020204" pitchFamily="66" charset="0"/>
                <a:ea typeface="Times New Roman" panose="02020603050405020304" pitchFamily="18" charset="0"/>
              </a:rPr>
              <a:t>a time to be born, and a time to die; </a:t>
            </a:r>
            <a:br>
              <a:rPr lang="en-AU" dirty="0">
                <a:effectLst/>
                <a:latin typeface="Comic Sans MS" panose="030F0902030302020204" pitchFamily="66" charset="0"/>
                <a:ea typeface="Times New Roman" panose="02020603050405020304" pitchFamily="18" charset="0"/>
              </a:rPr>
            </a:br>
            <a:r>
              <a:rPr lang="en-AU" dirty="0">
                <a:effectLst/>
                <a:latin typeface="Comic Sans MS" panose="030F0902030302020204" pitchFamily="66" charset="0"/>
                <a:ea typeface="Times New Roman" panose="02020603050405020304" pitchFamily="18" charset="0"/>
              </a:rPr>
              <a:t>a time to plant, and a time to pluck up what is planted; </a:t>
            </a:r>
            <a:endParaRPr lang="en-AU" dirty="0">
              <a:effectLst/>
              <a:latin typeface="Times New Roman" panose="02020603050405020304" pitchFamily="18" charset="0"/>
              <a:ea typeface="Times New Roman" panose="02020603050405020304" pitchFamily="18" charset="0"/>
            </a:endParaRPr>
          </a:p>
          <a:p>
            <a:pPr marL="403225" indent="-133350">
              <a:spcAft>
                <a:spcPts val="1000"/>
              </a:spcAft>
              <a:tabLst>
                <a:tab pos="127000" algn="r"/>
                <a:tab pos="396875" algn="l"/>
              </a:tabLst>
            </a:pPr>
            <a:r>
              <a:rPr lang="en-AU" b="1" baseline="30000" dirty="0">
                <a:effectLst/>
                <a:latin typeface="Comic Sans MS" panose="030F0902030302020204" pitchFamily="66" charset="0"/>
                <a:ea typeface="Times New Roman" panose="02020603050405020304" pitchFamily="18" charset="0"/>
              </a:rPr>
              <a:t>3 </a:t>
            </a:r>
            <a:r>
              <a:rPr lang="en-AU" dirty="0">
                <a:effectLst/>
                <a:latin typeface="Comic Sans MS" panose="030F0902030302020204" pitchFamily="66" charset="0"/>
                <a:ea typeface="Times New Roman" panose="02020603050405020304" pitchFamily="18" charset="0"/>
              </a:rPr>
              <a:t>a time to kill, and a time to heal; </a:t>
            </a:r>
            <a:br>
              <a:rPr lang="en-AU" dirty="0">
                <a:effectLst/>
                <a:latin typeface="Comic Sans MS" panose="030F0902030302020204" pitchFamily="66" charset="0"/>
                <a:ea typeface="Times New Roman" panose="02020603050405020304" pitchFamily="18" charset="0"/>
              </a:rPr>
            </a:br>
            <a:r>
              <a:rPr lang="en-AU" dirty="0">
                <a:effectLst/>
                <a:latin typeface="Comic Sans MS" panose="030F0902030302020204" pitchFamily="66" charset="0"/>
                <a:ea typeface="Times New Roman" panose="02020603050405020304" pitchFamily="18" charset="0"/>
              </a:rPr>
              <a:t>a time to break down, and a time to build up; </a:t>
            </a:r>
            <a:endParaRPr lang="en-AU" dirty="0">
              <a:effectLst/>
              <a:latin typeface="Times New Roman" panose="02020603050405020304" pitchFamily="18" charset="0"/>
              <a:ea typeface="Times New Roman" panose="02020603050405020304" pitchFamily="18" charset="0"/>
            </a:endParaRPr>
          </a:p>
          <a:p>
            <a:pPr marL="403225" indent="-133350">
              <a:spcAft>
                <a:spcPts val="1000"/>
              </a:spcAft>
              <a:tabLst>
                <a:tab pos="127000" algn="r"/>
                <a:tab pos="396875" algn="l"/>
              </a:tabLst>
            </a:pPr>
            <a:r>
              <a:rPr lang="en-AU" b="1" baseline="30000" dirty="0">
                <a:effectLst/>
                <a:latin typeface="Comic Sans MS" panose="030F0902030302020204" pitchFamily="66" charset="0"/>
                <a:ea typeface="Times New Roman" panose="02020603050405020304" pitchFamily="18" charset="0"/>
              </a:rPr>
              <a:t>4 </a:t>
            </a:r>
            <a:r>
              <a:rPr lang="en-AU" dirty="0">
                <a:effectLst/>
                <a:latin typeface="Comic Sans MS" panose="030F0902030302020204" pitchFamily="66" charset="0"/>
                <a:ea typeface="Times New Roman" panose="02020603050405020304" pitchFamily="18" charset="0"/>
              </a:rPr>
              <a:t>a time to weep, and a time to laugh; </a:t>
            </a:r>
            <a:br>
              <a:rPr lang="en-AU" dirty="0">
                <a:effectLst/>
                <a:latin typeface="Comic Sans MS" panose="030F0902030302020204" pitchFamily="66" charset="0"/>
                <a:ea typeface="Times New Roman" panose="02020603050405020304" pitchFamily="18" charset="0"/>
              </a:rPr>
            </a:br>
            <a:r>
              <a:rPr lang="en-AU" dirty="0">
                <a:effectLst/>
                <a:latin typeface="Comic Sans MS" panose="030F0902030302020204" pitchFamily="66" charset="0"/>
                <a:ea typeface="Times New Roman" panose="02020603050405020304" pitchFamily="18" charset="0"/>
              </a:rPr>
              <a:t>a time to mourn, and a time to dance; </a:t>
            </a:r>
            <a:endParaRPr lang="en-AU" dirty="0">
              <a:effectLst/>
              <a:latin typeface="Times New Roman" panose="02020603050405020304" pitchFamily="18" charset="0"/>
              <a:ea typeface="Times New Roman" panose="02020603050405020304" pitchFamily="18" charset="0"/>
            </a:endParaRPr>
          </a:p>
          <a:p>
            <a:pPr marL="403225" indent="-133350">
              <a:spcAft>
                <a:spcPts val="1000"/>
              </a:spcAft>
              <a:tabLst>
                <a:tab pos="127000" algn="r"/>
                <a:tab pos="396875" algn="l"/>
              </a:tabLst>
            </a:pPr>
            <a:r>
              <a:rPr lang="en-AU" b="1" baseline="30000" dirty="0">
                <a:effectLst/>
                <a:latin typeface="Comic Sans MS" panose="030F0902030302020204" pitchFamily="66" charset="0"/>
                <a:ea typeface="Times New Roman" panose="02020603050405020304" pitchFamily="18" charset="0"/>
              </a:rPr>
              <a:t>5 </a:t>
            </a:r>
            <a:r>
              <a:rPr lang="en-AU" dirty="0">
                <a:effectLst/>
                <a:latin typeface="Comic Sans MS" panose="030F0902030302020204" pitchFamily="66" charset="0"/>
                <a:ea typeface="Times New Roman" panose="02020603050405020304" pitchFamily="18" charset="0"/>
              </a:rPr>
              <a:t>a time to cast away stones, and a time to gather stones together;</a:t>
            </a:r>
            <a:br>
              <a:rPr lang="en-AU" dirty="0">
                <a:effectLst/>
                <a:latin typeface="Comic Sans MS" panose="030F0902030302020204" pitchFamily="66" charset="0"/>
                <a:ea typeface="Times New Roman" panose="02020603050405020304" pitchFamily="18" charset="0"/>
              </a:rPr>
            </a:br>
            <a:r>
              <a:rPr lang="en-AU" dirty="0">
                <a:effectLst/>
                <a:latin typeface="Comic Sans MS" panose="030F0902030302020204" pitchFamily="66" charset="0"/>
                <a:ea typeface="Times New Roman" panose="02020603050405020304" pitchFamily="18" charset="0"/>
              </a:rPr>
              <a:t>a time to embrace, and a time to refrain from embracing; </a:t>
            </a:r>
            <a:endParaRPr lang="en-AU" dirty="0">
              <a:effectLst/>
              <a:latin typeface="Times New Roman" panose="02020603050405020304" pitchFamily="18" charset="0"/>
              <a:ea typeface="Times New Roman" panose="02020603050405020304" pitchFamily="18" charset="0"/>
            </a:endParaRPr>
          </a:p>
          <a:p>
            <a:pPr marL="403225" indent="-133350">
              <a:spcAft>
                <a:spcPts val="1000"/>
              </a:spcAft>
              <a:tabLst>
                <a:tab pos="127000" algn="r"/>
                <a:tab pos="396875" algn="l"/>
              </a:tabLst>
            </a:pPr>
            <a:r>
              <a:rPr lang="en-AU" b="1" baseline="30000" dirty="0">
                <a:effectLst/>
                <a:latin typeface="Comic Sans MS" panose="030F0902030302020204" pitchFamily="66" charset="0"/>
                <a:ea typeface="Times New Roman" panose="02020603050405020304" pitchFamily="18" charset="0"/>
              </a:rPr>
              <a:t>6 </a:t>
            </a:r>
            <a:r>
              <a:rPr lang="en-AU" dirty="0">
                <a:effectLst/>
                <a:latin typeface="Comic Sans MS" panose="030F0902030302020204" pitchFamily="66" charset="0"/>
                <a:ea typeface="Times New Roman" panose="02020603050405020304" pitchFamily="18" charset="0"/>
              </a:rPr>
              <a:t>a time to seek, and a time to lose; </a:t>
            </a:r>
            <a:br>
              <a:rPr lang="en-AU" dirty="0">
                <a:effectLst/>
                <a:latin typeface="Comic Sans MS" panose="030F0902030302020204" pitchFamily="66" charset="0"/>
                <a:ea typeface="Times New Roman" panose="02020603050405020304" pitchFamily="18" charset="0"/>
              </a:rPr>
            </a:br>
            <a:r>
              <a:rPr lang="en-AU" dirty="0">
                <a:effectLst/>
                <a:latin typeface="Comic Sans MS" panose="030F0902030302020204" pitchFamily="66" charset="0"/>
                <a:ea typeface="Times New Roman" panose="02020603050405020304" pitchFamily="18" charset="0"/>
              </a:rPr>
              <a:t>a time to keep, and a time to cast away; </a:t>
            </a:r>
            <a:endParaRPr lang="en-AU" dirty="0">
              <a:effectLst/>
              <a:latin typeface="Times New Roman" panose="02020603050405020304" pitchFamily="18" charset="0"/>
              <a:ea typeface="Times New Roman" panose="02020603050405020304" pitchFamily="18" charset="0"/>
            </a:endParaRPr>
          </a:p>
          <a:p>
            <a:pPr marL="403225" indent="-133350">
              <a:spcAft>
                <a:spcPts val="1000"/>
              </a:spcAft>
              <a:tabLst>
                <a:tab pos="127000" algn="r"/>
                <a:tab pos="396875" algn="l"/>
              </a:tabLst>
            </a:pPr>
            <a:r>
              <a:rPr lang="en-AU" b="1" baseline="30000" dirty="0">
                <a:effectLst/>
                <a:latin typeface="Comic Sans MS" panose="030F0902030302020204" pitchFamily="66" charset="0"/>
                <a:ea typeface="Times New Roman" panose="02020603050405020304" pitchFamily="18" charset="0"/>
              </a:rPr>
              <a:t>7 </a:t>
            </a:r>
            <a:r>
              <a:rPr lang="en-AU" dirty="0">
                <a:effectLst/>
                <a:latin typeface="Comic Sans MS" panose="030F0902030302020204" pitchFamily="66" charset="0"/>
                <a:ea typeface="Times New Roman" panose="02020603050405020304" pitchFamily="18" charset="0"/>
              </a:rPr>
              <a:t>a time to tear, and a time to sew; </a:t>
            </a:r>
            <a:br>
              <a:rPr lang="en-AU" dirty="0">
                <a:effectLst/>
                <a:latin typeface="Comic Sans MS" panose="030F0902030302020204" pitchFamily="66" charset="0"/>
                <a:ea typeface="Times New Roman" panose="02020603050405020304" pitchFamily="18" charset="0"/>
              </a:rPr>
            </a:br>
            <a:r>
              <a:rPr lang="en-AU" dirty="0">
                <a:effectLst/>
                <a:latin typeface="Comic Sans MS" panose="030F0902030302020204" pitchFamily="66" charset="0"/>
                <a:ea typeface="Times New Roman" panose="02020603050405020304" pitchFamily="18" charset="0"/>
              </a:rPr>
              <a:t>a time to keep silence, and a time to speak; </a:t>
            </a:r>
            <a:endParaRPr lang="en-AU" dirty="0">
              <a:effectLst/>
              <a:latin typeface="Times New Roman" panose="02020603050405020304" pitchFamily="18" charset="0"/>
              <a:ea typeface="Times New Roman" panose="02020603050405020304" pitchFamily="18" charset="0"/>
            </a:endParaRPr>
          </a:p>
          <a:p>
            <a:pPr marL="403225" indent="-133350">
              <a:spcAft>
                <a:spcPts val="1000"/>
              </a:spcAft>
              <a:tabLst>
                <a:tab pos="127000" algn="r"/>
                <a:tab pos="396875" algn="l"/>
              </a:tabLst>
            </a:pPr>
            <a:r>
              <a:rPr lang="en-AU" b="1" baseline="30000" dirty="0">
                <a:effectLst/>
                <a:latin typeface="Comic Sans MS" panose="030F0902030302020204" pitchFamily="66" charset="0"/>
                <a:ea typeface="Times New Roman" panose="02020603050405020304" pitchFamily="18" charset="0"/>
              </a:rPr>
              <a:t>8 </a:t>
            </a:r>
            <a:r>
              <a:rPr lang="en-AU" dirty="0">
                <a:effectLst/>
                <a:latin typeface="Comic Sans MS" panose="030F0902030302020204" pitchFamily="66" charset="0"/>
                <a:ea typeface="Times New Roman" panose="02020603050405020304" pitchFamily="18" charset="0"/>
              </a:rPr>
              <a:t>a time to love, and a time to hate; </a:t>
            </a:r>
            <a:br>
              <a:rPr lang="en-AU" dirty="0">
                <a:effectLst/>
                <a:latin typeface="Comic Sans MS" panose="030F0902030302020204" pitchFamily="66" charset="0"/>
                <a:ea typeface="Times New Roman" panose="02020603050405020304" pitchFamily="18" charset="0"/>
              </a:rPr>
            </a:br>
            <a:r>
              <a:rPr lang="en-AU" dirty="0">
                <a:effectLst/>
                <a:latin typeface="Comic Sans MS" panose="030F0902030302020204" pitchFamily="66" charset="0"/>
                <a:ea typeface="Times New Roman" panose="02020603050405020304" pitchFamily="18" charset="0"/>
              </a:rPr>
              <a:t>a time for war, and a time for peace.</a:t>
            </a:r>
            <a:endParaRPr lang="en-AU"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03431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962640" y="-67397"/>
            <a:ext cx="7025398" cy="769441"/>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A Time for Everything –</a:t>
            </a:r>
            <a:br>
              <a:rPr lang="en-AU" sz="2200" b="1" dirty="0">
                <a:solidFill>
                  <a:srgbClr val="FFFF00"/>
                </a:solidFill>
                <a:latin typeface="Times New Roman" panose="02020603050405020304" pitchFamily="18" charset="0"/>
                <a:cs typeface="Times New Roman" panose="02020603050405020304" pitchFamily="18" charset="0"/>
              </a:rPr>
            </a:br>
            <a:r>
              <a:rPr lang="en-AU" sz="2200" b="1" dirty="0">
                <a:solidFill>
                  <a:srgbClr val="FFFF00"/>
                </a:solidFill>
                <a:latin typeface="Times New Roman" panose="02020603050405020304" pitchFamily="18" charset="0"/>
                <a:cs typeface="Times New Roman" panose="02020603050405020304" pitchFamily="18" charset="0"/>
              </a:rPr>
              <a:t>To serve &amp; To draw near to God &amp; Learn from His Word</a:t>
            </a:r>
          </a:p>
        </p:txBody>
      </p:sp>
      <p:sp>
        <p:nvSpPr>
          <p:cNvPr id="12" name="TextBox 11">
            <a:extLst>
              <a:ext uri="{FF2B5EF4-FFF2-40B4-BE49-F238E27FC236}">
                <a16:creationId xmlns:a16="http://schemas.microsoft.com/office/drawing/2014/main" id="{9BE99BC9-8C58-D458-2E7F-A5E7E9C0FAF1}"/>
              </a:ext>
            </a:extLst>
          </p:cNvPr>
          <p:cNvSpPr txBox="1"/>
          <p:nvPr/>
        </p:nvSpPr>
        <p:spPr>
          <a:xfrm>
            <a:off x="323528" y="1485543"/>
            <a:ext cx="8496944" cy="369332"/>
          </a:xfrm>
          <a:prstGeom prst="rect">
            <a:avLst/>
          </a:prstGeom>
          <a:noFill/>
          <a:ln w="15875">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God’s perspective is always true.  If I see things different to what God says, </a:t>
            </a:r>
            <a:r>
              <a:rPr lang="en-AU" b="1" dirty="0">
                <a:solidFill>
                  <a:schemeClr val="bg1"/>
                </a:solidFill>
                <a:latin typeface="Times New Roman" panose="02020603050405020304" pitchFamily="18" charset="0"/>
                <a:cs typeface="Times New Roman" panose="02020603050405020304" pitchFamily="18" charset="0"/>
              </a:rPr>
              <a:t>I am wrong</a:t>
            </a:r>
            <a:r>
              <a:rPr lang="en-AU" dirty="0">
                <a:solidFill>
                  <a:schemeClr val="bg1"/>
                </a:solidFill>
                <a:latin typeface="Times New Roman" panose="02020603050405020304" pitchFamily="18" charset="0"/>
                <a:cs typeface="Times New Roman" panose="02020603050405020304" pitchFamily="18" charset="0"/>
              </a:rPr>
              <a:t>...</a:t>
            </a:r>
          </a:p>
        </p:txBody>
      </p:sp>
      <p:sp>
        <p:nvSpPr>
          <p:cNvPr id="11" name="TextBox 10">
            <a:extLst>
              <a:ext uri="{FF2B5EF4-FFF2-40B4-BE49-F238E27FC236}">
                <a16:creationId xmlns:a16="http://schemas.microsoft.com/office/drawing/2014/main" id="{D8EF8AE5-F70A-4984-D73E-F23824BB697D}"/>
              </a:ext>
            </a:extLst>
          </p:cNvPr>
          <p:cNvSpPr txBox="1"/>
          <p:nvPr/>
        </p:nvSpPr>
        <p:spPr>
          <a:xfrm>
            <a:off x="6626" y="588011"/>
            <a:ext cx="8752350" cy="615553"/>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Martha had an incorrect perspective (messed her up)</a:t>
            </a:r>
          </a:p>
          <a:p>
            <a:pPr marL="180975" indent="-180975">
              <a:buFont typeface="Arial" panose="020B0604020202020204" pitchFamily="34" charset="0"/>
              <a:buChar char="•"/>
            </a:pPr>
            <a:r>
              <a:rPr lang="en-AU" sz="1600" dirty="0">
                <a:solidFill>
                  <a:schemeClr val="bg1"/>
                </a:solidFill>
                <a:latin typeface="Times New Roman" panose="02020603050405020304" pitchFamily="18" charset="0"/>
                <a:cs typeface="Times New Roman" panose="02020603050405020304" pitchFamily="18" charset="0"/>
              </a:rPr>
              <a:t>She perceived a need;  Worked hard to fulfil that need  (But was that the most pressing need?)</a:t>
            </a:r>
          </a:p>
        </p:txBody>
      </p:sp>
      <p:sp>
        <p:nvSpPr>
          <p:cNvPr id="16" name="TextBox 15">
            <a:extLst>
              <a:ext uri="{FF2B5EF4-FFF2-40B4-BE49-F238E27FC236}">
                <a16:creationId xmlns:a16="http://schemas.microsoft.com/office/drawing/2014/main" id="{88AC2D0B-6204-17B7-1D40-8805E7903EB1}"/>
              </a:ext>
            </a:extLst>
          </p:cNvPr>
          <p:cNvSpPr txBox="1"/>
          <p:nvPr/>
        </p:nvSpPr>
        <p:spPr>
          <a:xfrm>
            <a:off x="20843" y="1131414"/>
            <a:ext cx="913084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From Jesus’ perspective, Martha was distracted from the one thing that was truly important</a:t>
            </a:r>
          </a:p>
        </p:txBody>
      </p:sp>
      <p:sp>
        <p:nvSpPr>
          <p:cNvPr id="18" name="TextBox 17">
            <a:extLst>
              <a:ext uri="{FF2B5EF4-FFF2-40B4-BE49-F238E27FC236}">
                <a16:creationId xmlns:a16="http://schemas.microsoft.com/office/drawing/2014/main" id="{BD9C827B-743F-6F39-130E-720E944CB49F}"/>
              </a:ext>
            </a:extLst>
          </p:cNvPr>
          <p:cNvSpPr txBox="1"/>
          <p:nvPr/>
        </p:nvSpPr>
        <p:spPr>
          <a:xfrm>
            <a:off x="24561" y="1846973"/>
            <a:ext cx="8752350" cy="369332"/>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Martha had the Son of God teaching in her home, but was distracted to other things.</a:t>
            </a:r>
            <a:endParaRPr lang="en-AU" sz="1600"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D22921D-DA78-45BD-CCE9-649814368AEB}"/>
              </a:ext>
            </a:extLst>
          </p:cNvPr>
          <p:cNvSpPr txBox="1"/>
          <p:nvPr/>
        </p:nvSpPr>
        <p:spPr>
          <a:xfrm>
            <a:off x="20843" y="2138037"/>
            <a:ext cx="913084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This story isn’t about serving / working  vs. resting.</a:t>
            </a:r>
          </a:p>
        </p:txBody>
      </p:sp>
      <p:sp>
        <p:nvSpPr>
          <p:cNvPr id="3" name="TextBox 2">
            <a:extLst>
              <a:ext uri="{FF2B5EF4-FFF2-40B4-BE49-F238E27FC236}">
                <a16:creationId xmlns:a16="http://schemas.microsoft.com/office/drawing/2014/main" id="{D2579C56-4D66-4533-1243-CD7D42481258}"/>
              </a:ext>
            </a:extLst>
          </p:cNvPr>
          <p:cNvSpPr txBox="1"/>
          <p:nvPr/>
        </p:nvSpPr>
        <p:spPr>
          <a:xfrm>
            <a:off x="980085" y="2787202"/>
            <a:ext cx="4265610" cy="861774"/>
          </a:xfrm>
          <a:prstGeom prst="rect">
            <a:avLst/>
          </a:prstGeom>
          <a:noFill/>
          <a:ln>
            <a:noFill/>
          </a:ln>
        </p:spPr>
        <p:txBody>
          <a:bodyPr wrap="square" rtlCol="0">
            <a:spAutoFit/>
          </a:bodyPr>
          <a:lstStyle/>
          <a:p>
            <a:pPr marL="180975" indent="-180975">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Distracted</a:t>
            </a:r>
            <a:r>
              <a:rPr lang="en-AU" dirty="0">
                <a:solidFill>
                  <a:schemeClr val="bg1"/>
                </a:solidFill>
                <a:latin typeface="Times New Roman" panose="02020603050405020304" pitchFamily="18" charset="0"/>
                <a:cs typeface="Times New Roman" panose="02020603050405020304" pitchFamily="18" charset="0"/>
              </a:rPr>
              <a:t> from what was truly important;</a:t>
            </a:r>
          </a:p>
          <a:p>
            <a:pPr marL="180975" indent="-180975">
              <a:buFont typeface="Arial" panose="020B0604020202020204" pitchFamily="34" charset="0"/>
              <a:buChar char="•"/>
            </a:pPr>
            <a:r>
              <a:rPr lang="en-AU" sz="1600" u="sng" dirty="0">
                <a:solidFill>
                  <a:schemeClr val="bg1"/>
                </a:solidFill>
                <a:latin typeface="Times New Roman" panose="02020603050405020304" pitchFamily="18" charset="0"/>
                <a:cs typeface="Times New Roman" panose="02020603050405020304" pitchFamily="18" charset="0"/>
              </a:rPr>
              <a:t>Anxious</a:t>
            </a:r>
            <a:r>
              <a:rPr lang="en-AU" sz="1600" dirty="0">
                <a:solidFill>
                  <a:schemeClr val="bg1"/>
                </a:solidFill>
                <a:latin typeface="Times New Roman" panose="02020603050405020304" pitchFamily="18" charset="0"/>
                <a:cs typeface="Times New Roman" panose="02020603050405020304" pitchFamily="18" charset="0"/>
              </a:rPr>
              <a:t> about a whole bunch of stuff;</a:t>
            </a:r>
          </a:p>
          <a:p>
            <a:pPr marL="180975" indent="-180975">
              <a:buFont typeface="Arial" panose="020B0604020202020204" pitchFamily="34" charset="0"/>
              <a:buChar char="•"/>
            </a:pPr>
            <a:r>
              <a:rPr lang="en-AU" sz="1600" u="sng" dirty="0">
                <a:solidFill>
                  <a:schemeClr val="bg1"/>
                </a:solidFill>
                <a:latin typeface="Times New Roman" panose="02020603050405020304" pitchFamily="18" charset="0"/>
                <a:cs typeface="Times New Roman" panose="02020603050405020304" pitchFamily="18" charset="0"/>
              </a:rPr>
              <a:t>Troubled</a:t>
            </a:r>
            <a:r>
              <a:rPr lang="en-AU" sz="1600" dirty="0">
                <a:solidFill>
                  <a:schemeClr val="bg1"/>
                </a:solidFill>
                <a:latin typeface="Times New Roman" panose="02020603050405020304" pitchFamily="18" charset="0"/>
                <a:cs typeface="Times New Roman" panose="02020603050405020304" pitchFamily="18" charset="0"/>
              </a:rPr>
              <a:t> by many things</a:t>
            </a:r>
          </a:p>
        </p:txBody>
      </p:sp>
      <p:sp>
        <p:nvSpPr>
          <p:cNvPr id="4" name="TextBox 3">
            <a:extLst>
              <a:ext uri="{FF2B5EF4-FFF2-40B4-BE49-F238E27FC236}">
                <a16:creationId xmlns:a16="http://schemas.microsoft.com/office/drawing/2014/main" id="{9A23D875-DFB6-B1D1-30D4-0A815B0B6CD3}"/>
              </a:ext>
            </a:extLst>
          </p:cNvPr>
          <p:cNvSpPr txBox="1"/>
          <p:nvPr/>
        </p:nvSpPr>
        <p:spPr>
          <a:xfrm>
            <a:off x="41736" y="2765129"/>
            <a:ext cx="1145299"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Martha:</a:t>
            </a:r>
            <a:endParaRPr lang="en-AU" sz="1600"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1D8CA3C-88AD-AE74-2AFE-80C64A71B4C9}"/>
              </a:ext>
            </a:extLst>
          </p:cNvPr>
          <p:cNvSpPr txBox="1"/>
          <p:nvPr/>
        </p:nvSpPr>
        <p:spPr>
          <a:xfrm>
            <a:off x="5993217" y="2835759"/>
            <a:ext cx="3311138"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Comic Sans MS" panose="030F0902030302020204" pitchFamily="66" charset="0"/>
                <a:cs typeface="Times New Roman" panose="02020603050405020304" pitchFamily="18" charset="0"/>
              </a:rPr>
              <a:t>sat at the Lord’s feet and </a:t>
            </a:r>
            <a:r>
              <a:rPr lang="en-AU" u="sng" dirty="0">
                <a:solidFill>
                  <a:schemeClr val="bg1"/>
                </a:solidFill>
                <a:latin typeface="Comic Sans MS" panose="030F0902030302020204" pitchFamily="66" charset="0"/>
                <a:cs typeface="Times New Roman" panose="02020603050405020304" pitchFamily="18" charset="0"/>
              </a:rPr>
              <a:t>listened to His teaching</a:t>
            </a:r>
            <a:endParaRPr lang="en-AU" sz="1600" u="sng" dirty="0">
              <a:solidFill>
                <a:schemeClr val="bg1"/>
              </a:solidFill>
              <a:latin typeface="Comic Sans MS" panose="030F0902030302020204" pitchFamily="66" charset="0"/>
              <a:cs typeface="Times New Roman" panose="02020603050405020304" pitchFamily="18" charset="0"/>
            </a:endParaRPr>
          </a:p>
        </p:txBody>
      </p:sp>
      <p:sp>
        <p:nvSpPr>
          <p:cNvPr id="7" name="TextBox 6">
            <a:extLst>
              <a:ext uri="{FF2B5EF4-FFF2-40B4-BE49-F238E27FC236}">
                <a16:creationId xmlns:a16="http://schemas.microsoft.com/office/drawing/2014/main" id="{DC12815A-06B5-A351-99B3-FBAAE434269C}"/>
              </a:ext>
            </a:extLst>
          </p:cNvPr>
          <p:cNvSpPr txBox="1"/>
          <p:nvPr/>
        </p:nvSpPr>
        <p:spPr>
          <a:xfrm>
            <a:off x="5369098" y="2810337"/>
            <a:ext cx="1145299"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Mary:</a:t>
            </a:r>
            <a:endParaRPr lang="en-AU" sz="1600" dirty="0">
              <a:solidFill>
                <a:schemeClr val="bg1"/>
              </a:solidFill>
              <a:latin typeface="Times New Roman" panose="02020603050405020304" pitchFamily="18" charset="0"/>
              <a:cs typeface="Times New Roman" panose="02020603050405020304" pitchFamily="18" charset="0"/>
            </a:endParaRPr>
          </a:p>
        </p:txBody>
      </p:sp>
      <p:cxnSp>
        <p:nvCxnSpPr>
          <p:cNvPr id="9" name="Straight Connector 8">
            <a:extLst>
              <a:ext uri="{FF2B5EF4-FFF2-40B4-BE49-F238E27FC236}">
                <a16:creationId xmlns:a16="http://schemas.microsoft.com/office/drawing/2014/main" id="{EF69E510-BC6F-6357-A8D9-9FF713F59DAD}"/>
              </a:ext>
            </a:extLst>
          </p:cNvPr>
          <p:cNvCxnSpPr>
            <a:cxnSpLocks/>
          </p:cNvCxnSpPr>
          <p:nvPr/>
        </p:nvCxnSpPr>
        <p:spPr>
          <a:xfrm>
            <a:off x="5245695" y="2919558"/>
            <a:ext cx="0" cy="655539"/>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EA3B67B9-7A38-3056-9D72-E7AF3648118E}"/>
              </a:ext>
            </a:extLst>
          </p:cNvPr>
          <p:cNvSpPr txBox="1"/>
          <p:nvPr/>
        </p:nvSpPr>
        <p:spPr>
          <a:xfrm>
            <a:off x="4880926" y="2182917"/>
            <a:ext cx="4176464" cy="646331"/>
          </a:xfrm>
          <a:prstGeom prst="rect">
            <a:avLst/>
          </a:prstGeom>
          <a:noFill/>
          <a:ln w="15875">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Jesus modelled servanthood, and taught the virtue &amp; blessing of  being a servant of all</a:t>
            </a:r>
          </a:p>
        </p:txBody>
      </p:sp>
      <p:sp>
        <p:nvSpPr>
          <p:cNvPr id="5" name="TextBox 4">
            <a:extLst>
              <a:ext uri="{FF2B5EF4-FFF2-40B4-BE49-F238E27FC236}">
                <a16:creationId xmlns:a16="http://schemas.microsoft.com/office/drawing/2014/main" id="{B27BB779-3E85-C174-1F68-3F02908A211D}"/>
              </a:ext>
            </a:extLst>
          </p:cNvPr>
          <p:cNvSpPr txBox="1"/>
          <p:nvPr/>
        </p:nvSpPr>
        <p:spPr>
          <a:xfrm>
            <a:off x="1247397" y="3631364"/>
            <a:ext cx="6690992" cy="646331"/>
          </a:xfrm>
          <a:prstGeom prst="rect">
            <a:avLst/>
          </a:prstGeom>
          <a:noFill/>
          <a:ln w="15875">
            <a:solidFill>
              <a:srgbClr val="FFFF00"/>
            </a:solid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For Disciples of Jesus, there is no place for anxieties and troubles that distract us from our relationship with Jesus, and learning from Jesus.</a:t>
            </a:r>
          </a:p>
        </p:txBody>
      </p:sp>
      <p:sp>
        <p:nvSpPr>
          <p:cNvPr id="10" name="TextBox 9">
            <a:extLst>
              <a:ext uri="{FF2B5EF4-FFF2-40B4-BE49-F238E27FC236}">
                <a16:creationId xmlns:a16="http://schemas.microsoft.com/office/drawing/2014/main" id="{1D2B064E-E518-E0B6-0EA6-2367C3CA428C}"/>
              </a:ext>
            </a:extLst>
          </p:cNvPr>
          <p:cNvSpPr txBox="1"/>
          <p:nvPr/>
        </p:nvSpPr>
        <p:spPr>
          <a:xfrm>
            <a:off x="45454" y="4242494"/>
            <a:ext cx="8752350" cy="369332"/>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troubles and anxieties come, we need to draw close to God and to other Christians</a:t>
            </a:r>
          </a:p>
        </p:txBody>
      </p:sp>
      <p:sp>
        <p:nvSpPr>
          <p:cNvPr id="14" name="Text Box 4">
            <a:extLst>
              <a:ext uri="{FF2B5EF4-FFF2-40B4-BE49-F238E27FC236}">
                <a16:creationId xmlns:a16="http://schemas.microsoft.com/office/drawing/2014/main" id="{4DE49D38-26EE-91EC-866A-807D93BB7337}"/>
              </a:ext>
            </a:extLst>
          </p:cNvPr>
          <p:cNvSpPr txBox="1">
            <a:spLocks noChangeArrowheads="1"/>
          </p:cNvSpPr>
          <p:nvPr/>
        </p:nvSpPr>
        <p:spPr bwMode="auto">
          <a:xfrm>
            <a:off x="1075810" y="4544208"/>
            <a:ext cx="7249972"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Mary has chosen the </a:t>
            </a:r>
            <a:r>
              <a:rPr lang="en-AU" sz="1600" u="sng"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good portion</a:t>
            </a:r>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 which will </a:t>
            </a:r>
            <a:r>
              <a:rPr lang="en-AU" sz="1600" b="1"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not</a:t>
            </a:r>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 be taken away from her.</a:t>
            </a:r>
            <a:r>
              <a:rPr lang="en-AU" sz="1600" dirty="0">
                <a:effectLst/>
              </a:rPr>
              <a:t> </a:t>
            </a:r>
            <a:endParaRPr lang="en-AU" sz="16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893DCA09-A1FF-8CE6-425B-A58F5D710C19}"/>
              </a:ext>
            </a:extLst>
          </p:cNvPr>
          <p:cNvSpPr txBox="1"/>
          <p:nvPr/>
        </p:nvSpPr>
        <p:spPr>
          <a:xfrm>
            <a:off x="32203" y="4848397"/>
            <a:ext cx="5336896"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true perspective - In faith, we come to The Lord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good portion that will not be taken from us)</a:t>
            </a:r>
          </a:p>
        </p:txBody>
      </p:sp>
      <p:sp>
        <p:nvSpPr>
          <p:cNvPr id="17" name="TextBox 16">
            <a:extLst>
              <a:ext uri="{FF2B5EF4-FFF2-40B4-BE49-F238E27FC236}">
                <a16:creationId xmlns:a16="http://schemas.microsoft.com/office/drawing/2014/main" id="{E6798ABC-7E20-6E1C-9776-B96A5D86E0E8}"/>
              </a:ext>
            </a:extLst>
          </p:cNvPr>
          <p:cNvSpPr txBox="1"/>
          <p:nvPr/>
        </p:nvSpPr>
        <p:spPr>
          <a:xfrm>
            <a:off x="5369098" y="5017740"/>
            <a:ext cx="3527355" cy="646331"/>
          </a:xfrm>
          <a:prstGeom prst="rect">
            <a:avLst/>
          </a:prstGeom>
          <a:noFill/>
          <a:ln w="15875">
            <a:solidFill>
              <a:srgbClr val="FFFF00"/>
            </a:solid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teaching of Jesus (God’s Word) gives us true perspective</a:t>
            </a:r>
          </a:p>
        </p:txBody>
      </p:sp>
    </p:spTree>
    <p:extLst>
      <p:ext uri="{BB962C8B-B14F-4D97-AF65-F5344CB8AC3E}">
        <p14:creationId xmlns:p14="http://schemas.microsoft.com/office/powerpoint/2010/main" val="35314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animBg="1"/>
      <p:bldP spid="10" grpId="0"/>
      <p:bldP spid="14" grpId="0" animBg="1"/>
      <p:bldP spid="15" grpId="0"/>
      <p:bldP spid="17" grpId="0" uiExpand="1"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170846</TotalTime>
  <Words>772</Words>
  <Application>Microsoft Macintosh PowerPoint</Application>
  <PresentationFormat>On-screen Show (16:10)</PresentationFormat>
  <Paragraphs>57</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Comic Sans MS</vt:lpstr>
      <vt:lpstr>Times New Roman</vt:lpstr>
      <vt:lpstr>Calibri</vt:lpstr>
      <vt:lpstr>Default Design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2596</cp:revision>
  <cp:lastPrinted>2023-12-13T05:21:26Z</cp:lastPrinted>
  <dcterms:created xsi:type="dcterms:W3CDTF">2016-11-04T06:28:01Z</dcterms:created>
  <dcterms:modified xsi:type="dcterms:W3CDTF">2024-01-05T01:27:48Z</dcterms:modified>
</cp:coreProperties>
</file>